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67" d="100"/>
          <a:sy n="67" d="100"/>
        </p:scale>
        <p:origin x="5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27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21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223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486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55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092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62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392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38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6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830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221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Immagine che contiene volante, oggetto da esterni, ingranaggio&#10;&#10;Descrizione generata automaticamente">
            <a:extLst>
              <a:ext uri="{FF2B5EF4-FFF2-40B4-BE49-F238E27FC236}">
                <a16:creationId xmlns:a16="http://schemas.microsoft.com/office/drawing/2014/main" id="{DBA5C15F-CDA8-4DC6-A26F-13825112BE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2FB2FF5-C2FA-4FCF-95AC-CBF89662D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it-IT" sz="4800" dirty="0">
                <a:solidFill>
                  <a:schemeClr val="bg1"/>
                </a:solidFill>
              </a:rPr>
              <a:t>Software engineering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39D82CA-6171-44EC-9D7E-62EA8A374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3924581"/>
            <a:ext cx="7809372" cy="2906829"/>
          </a:xfrm>
        </p:spPr>
        <p:txBody>
          <a:bodyPr>
            <a:normAutofit fontScale="77500" lnSpcReduction="20000"/>
          </a:bodyPr>
          <a:lstStyle/>
          <a:p>
            <a:r>
              <a:rPr lang="it-IT" sz="4600" dirty="0">
                <a:solidFill>
                  <a:schemeClr val="bg1"/>
                </a:solidFill>
              </a:rPr>
              <a:t>Gruppo 8 – </a:t>
            </a:r>
            <a:r>
              <a:rPr lang="it-IT" sz="4600" dirty="0" err="1">
                <a:solidFill>
                  <a:schemeClr val="bg1"/>
                </a:solidFill>
              </a:rPr>
              <a:t>Complex</a:t>
            </a:r>
            <a:r>
              <a:rPr lang="it-IT" sz="4600" dirty="0">
                <a:solidFill>
                  <a:schemeClr val="bg1"/>
                </a:solidFill>
              </a:rPr>
              <a:t> </a:t>
            </a:r>
            <a:r>
              <a:rPr lang="it-IT" sz="4600" dirty="0" err="1">
                <a:solidFill>
                  <a:schemeClr val="bg1"/>
                </a:solidFill>
              </a:rPr>
              <a:t>Calculator</a:t>
            </a:r>
            <a:endParaRPr lang="it-IT" sz="4600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b="1" dirty="0">
                <a:solidFill>
                  <a:schemeClr val="bg1"/>
                </a:solidFill>
              </a:rPr>
              <a:t>Alberto Provenza 0612704956</a:t>
            </a:r>
          </a:p>
          <a:p>
            <a:r>
              <a:rPr lang="it-IT" b="1" dirty="0">
                <a:solidFill>
                  <a:schemeClr val="bg1"/>
                </a:solidFill>
              </a:rPr>
              <a:t>Alessandro Rastelli 0622701791</a:t>
            </a:r>
          </a:p>
          <a:p>
            <a:r>
              <a:rPr lang="it-IT" b="1" dirty="0">
                <a:solidFill>
                  <a:schemeClr val="bg1"/>
                </a:solidFill>
              </a:rPr>
              <a:t>Eugenio Pezzulo 0622701843</a:t>
            </a:r>
          </a:p>
          <a:p>
            <a:r>
              <a:rPr lang="it-IT" b="1" dirty="0">
                <a:solidFill>
                  <a:schemeClr val="bg1"/>
                </a:solidFill>
              </a:rPr>
              <a:t>Paola Passaro 0622701599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5FDDA13-00A5-4725-9223-073F5353AA6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17170" y="5331235"/>
            <a:ext cx="1340485" cy="1340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9345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7013F7-6587-4F18-A498-CE89CD1E1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-game </a:t>
            </a:r>
            <a:r>
              <a:rPr lang="it-IT" dirty="0" err="1"/>
              <a:t>phase</a:t>
            </a:r>
            <a:r>
              <a:rPr lang="it-IT" dirty="0"/>
              <a:t> – CODING CONVENTION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7D5551-4D80-4A0E-9992-9008A66D2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022" y="1929385"/>
            <a:ext cx="10506777" cy="4365538"/>
          </a:xfrm>
        </p:spPr>
        <p:txBody>
          <a:bodyPr>
            <a:normAutofit/>
          </a:bodyPr>
          <a:lstStyle/>
          <a:p>
            <a:r>
              <a:rPr lang="it-IT" b="1" dirty="0"/>
              <a:t>Java JDK 8</a:t>
            </a:r>
          </a:p>
          <a:p>
            <a:r>
              <a:rPr lang="it-IT" b="1" dirty="0" err="1"/>
              <a:t>NetBeans</a:t>
            </a:r>
            <a:endParaRPr lang="it-IT" b="1" dirty="0"/>
          </a:p>
          <a:p>
            <a:r>
              <a:rPr lang="it-IT" b="1" dirty="0" err="1"/>
              <a:t>javafx</a:t>
            </a:r>
            <a:r>
              <a:rPr lang="it-IT" b="1" dirty="0"/>
              <a:t>. </a:t>
            </a:r>
            <a:r>
              <a:rPr lang="it-IT" dirty="0"/>
              <a:t>e </a:t>
            </a:r>
            <a:r>
              <a:rPr lang="it-IT" b="1" dirty="0" err="1"/>
              <a:t>java.util</a:t>
            </a:r>
            <a:r>
              <a:rPr lang="it-IT" b="1" dirty="0"/>
              <a:t>. </a:t>
            </a:r>
          </a:p>
          <a:p>
            <a:r>
              <a:rPr lang="it-IT" b="1" dirty="0" err="1"/>
              <a:t>CamelCase</a:t>
            </a:r>
            <a:endParaRPr lang="it-IT" b="1" dirty="0"/>
          </a:p>
          <a:p>
            <a:r>
              <a:rPr lang="it-IT" b="1" dirty="0"/>
              <a:t>Indentazione</a:t>
            </a:r>
          </a:p>
          <a:p>
            <a:r>
              <a:rPr lang="it-IT" b="1" dirty="0"/>
              <a:t>Commenti</a:t>
            </a:r>
            <a:r>
              <a:rPr lang="it-IT" dirty="0"/>
              <a:t> per ogni funzione (definizione dei parametri, del valore di ritorno e la sua funzionalità).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4937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FE2381-2EA1-42F4-834D-225E04ED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-game </a:t>
            </a:r>
            <a:r>
              <a:rPr lang="it-IT" dirty="0" err="1"/>
              <a:t>phase</a:t>
            </a:r>
            <a:r>
              <a:rPr lang="it-IT" dirty="0"/>
              <a:t> - Architettura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E9D01FB-3643-4959-A43D-FA94B70EF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29383"/>
            <a:ext cx="11231881" cy="4928617"/>
          </a:xfrm>
        </p:spPr>
        <p:txBody>
          <a:bodyPr>
            <a:normAutofit/>
          </a:bodyPr>
          <a:lstStyle/>
          <a:p>
            <a:r>
              <a:rPr lang="it-IT" b="1" dirty="0"/>
              <a:t>Model-</a:t>
            </a:r>
            <a:r>
              <a:rPr lang="it-IT" b="1" dirty="0" err="1"/>
              <a:t>View</a:t>
            </a:r>
            <a:r>
              <a:rPr lang="it-IT" b="1" dirty="0"/>
              <a:t>-Controller (MVC) </a:t>
            </a:r>
          </a:p>
          <a:p>
            <a:r>
              <a:rPr lang="it-IT" b="1" dirty="0"/>
              <a:t>"Modello"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sz="2800" dirty="0">
                <a:sym typeface="Wingdings" panose="05000000000000000000" pitchFamily="2" charset="2"/>
              </a:rPr>
              <a:t> </a:t>
            </a:r>
            <a:r>
              <a:rPr lang="it-IT" dirty="0"/>
              <a:t>applicazione dell'oggetto di dominio </a:t>
            </a:r>
          </a:p>
          <a:p>
            <a:pPr lvl="1"/>
            <a:r>
              <a:rPr lang="it-IT" dirty="0"/>
              <a:t>Implementazione dello stack per la memorizzazione degli operandi e dei risultati </a:t>
            </a:r>
          </a:p>
          <a:p>
            <a:pPr lvl="1"/>
            <a:r>
              <a:rPr lang="it-IT" dirty="0"/>
              <a:t>Implementazione della struttura dati per memorizzare le variabili</a:t>
            </a:r>
          </a:p>
          <a:p>
            <a:r>
              <a:rPr lang="it-IT" b="1" dirty="0"/>
              <a:t>"</a:t>
            </a:r>
            <a:r>
              <a:rPr lang="it-IT" b="1" dirty="0" err="1"/>
              <a:t>View</a:t>
            </a:r>
            <a:r>
              <a:rPr lang="it-IT" b="1" dirty="0"/>
              <a:t>"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dirty="0">
                <a:sym typeface="Wingdings" panose="05000000000000000000" pitchFamily="2" charset="2"/>
              </a:rPr>
              <a:t> file </a:t>
            </a:r>
            <a:r>
              <a:rPr lang="it-IT" dirty="0"/>
              <a:t>FXML creato tramite </a:t>
            </a:r>
            <a:r>
              <a:rPr lang="it-IT" dirty="0" err="1"/>
              <a:t>JavaFXSceneBuilder</a:t>
            </a:r>
            <a:r>
              <a:rPr lang="it-IT" dirty="0"/>
              <a:t> </a:t>
            </a:r>
          </a:p>
          <a:p>
            <a:pPr lvl="1"/>
            <a:r>
              <a:rPr lang="it-IT" dirty="0"/>
              <a:t>GUI della calcolatrice. </a:t>
            </a:r>
          </a:p>
          <a:p>
            <a:r>
              <a:rPr lang="it-IT" b="1" dirty="0"/>
              <a:t>"Controller"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dirty="0"/>
              <a:t>codice Java</a:t>
            </a:r>
          </a:p>
          <a:p>
            <a:pPr lvl="1"/>
            <a:r>
              <a:rPr lang="it-IT" dirty="0"/>
              <a:t>definisce il comportamento dell'interfaccia che interagisce con l'utente</a:t>
            </a:r>
          </a:p>
          <a:p>
            <a:pPr lvl="1"/>
            <a:r>
              <a:rPr lang="it-IT" dirty="0"/>
              <a:t>contiene le varie funzioni per le operazioni tra gli operandi, inserimento e modifica.</a:t>
            </a:r>
          </a:p>
        </p:txBody>
      </p:sp>
    </p:spTree>
    <p:extLst>
      <p:ext uri="{BB962C8B-B14F-4D97-AF65-F5344CB8AC3E}">
        <p14:creationId xmlns:p14="http://schemas.microsoft.com/office/powerpoint/2010/main" val="103800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F4D8E0-BA02-42C2-B695-AACD35CB9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-game </a:t>
            </a:r>
            <a:r>
              <a:rPr lang="it-IT" dirty="0" err="1"/>
              <a:t>phase</a:t>
            </a:r>
            <a:r>
              <a:rPr lang="it-IT" dirty="0"/>
              <a:t> – Definition of </a:t>
            </a:r>
            <a:r>
              <a:rPr lang="it-IT" dirty="0" err="1"/>
              <a:t>done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0035C00-1D9B-456D-8246-0BD736232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3"/>
            <a:ext cx="10515600" cy="4563491"/>
          </a:xfrm>
        </p:spPr>
        <p:txBody>
          <a:bodyPr>
            <a:noAutofit/>
          </a:bodyPr>
          <a:lstStyle/>
          <a:p>
            <a:r>
              <a:rPr lang="it-IT" dirty="0"/>
              <a:t>Tutti i task sono stati ultimati, secondo la </a:t>
            </a:r>
            <a:r>
              <a:rPr lang="it-IT" b="1" dirty="0" err="1"/>
              <a:t>definition</a:t>
            </a:r>
            <a:r>
              <a:rPr lang="it-IT" b="1" dirty="0"/>
              <a:t> of </a:t>
            </a:r>
            <a:r>
              <a:rPr lang="it-IT" b="1" dirty="0" err="1"/>
              <a:t>done</a:t>
            </a:r>
            <a:r>
              <a:rPr lang="it-IT" b="1" dirty="0"/>
              <a:t> per task</a:t>
            </a:r>
          </a:p>
          <a:p>
            <a:r>
              <a:rPr lang="it-IT" dirty="0"/>
              <a:t>Sono verificati gli </a:t>
            </a:r>
            <a:r>
              <a:rPr lang="it-IT" b="1" dirty="0" err="1"/>
              <a:t>acceptance</a:t>
            </a:r>
            <a:r>
              <a:rPr lang="it-IT" b="1" dirty="0"/>
              <a:t> </a:t>
            </a:r>
            <a:r>
              <a:rPr lang="it-IT" b="1" dirty="0" err="1"/>
              <a:t>criteria</a:t>
            </a:r>
            <a:r>
              <a:rPr lang="it-IT" b="1" dirty="0"/>
              <a:t> </a:t>
            </a:r>
          </a:p>
          <a:p>
            <a:r>
              <a:rPr lang="it-IT" dirty="0"/>
              <a:t>Supera gli </a:t>
            </a:r>
            <a:r>
              <a:rPr lang="it-IT" b="1" dirty="0"/>
              <a:t>n test case </a:t>
            </a:r>
            <a:r>
              <a:rPr lang="it-IT" dirty="0"/>
              <a:t>previsti</a:t>
            </a:r>
          </a:p>
          <a:p>
            <a:pPr lvl="1"/>
            <a:r>
              <a:rPr lang="it-IT" sz="2800" b="1" dirty="0"/>
              <a:t>n</a:t>
            </a:r>
            <a:r>
              <a:rPr lang="it-IT" sz="2800" dirty="0"/>
              <a:t> è calcolata tramite la formula della complessità </a:t>
            </a:r>
            <a:r>
              <a:rPr lang="it-IT" sz="2800" dirty="0" err="1"/>
              <a:t>ciclomatica</a:t>
            </a:r>
            <a:endParaRPr lang="it-IT" sz="2800" dirty="0"/>
          </a:p>
          <a:p>
            <a:r>
              <a:rPr lang="it-IT" dirty="0"/>
              <a:t>Il </a:t>
            </a:r>
            <a:r>
              <a:rPr lang="it-IT" b="1" dirty="0"/>
              <a:t>codice</a:t>
            </a:r>
            <a:r>
              <a:rPr lang="it-IT" dirty="0"/>
              <a:t> è stato </a:t>
            </a:r>
            <a:r>
              <a:rPr lang="it-IT" b="1" dirty="0"/>
              <a:t>revisionato</a:t>
            </a:r>
            <a:r>
              <a:rPr lang="it-IT" dirty="0"/>
              <a:t> dagli altri membri del team</a:t>
            </a:r>
          </a:p>
          <a:p>
            <a:r>
              <a:rPr lang="it-IT" dirty="0"/>
              <a:t>Un </a:t>
            </a:r>
            <a:r>
              <a:rPr lang="it-IT" b="1" dirty="0"/>
              <a:t>task </a:t>
            </a:r>
            <a:r>
              <a:rPr lang="it-IT" dirty="0"/>
              <a:t>è </a:t>
            </a:r>
            <a:r>
              <a:rPr lang="it-IT" b="1" dirty="0"/>
              <a:t>ultimato</a:t>
            </a:r>
            <a:r>
              <a:rPr lang="it-IT" dirty="0"/>
              <a:t> se:</a:t>
            </a:r>
          </a:p>
          <a:p>
            <a:pPr lvl="2"/>
            <a:r>
              <a:rPr lang="it-IT" sz="2800" dirty="0"/>
              <a:t>La sua </a:t>
            </a:r>
            <a:r>
              <a:rPr lang="it-IT" sz="2800" b="1" dirty="0"/>
              <a:t>funzionalità</a:t>
            </a:r>
            <a:r>
              <a:rPr lang="it-IT" sz="2800" dirty="0"/>
              <a:t> è stata </a:t>
            </a:r>
            <a:r>
              <a:rPr lang="it-IT" sz="2800" b="1" dirty="0"/>
              <a:t>implementata completamente</a:t>
            </a:r>
          </a:p>
        </p:txBody>
      </p:sp>
    </p:spTree>
    <p:extLst>
      <p:ext uri="{BB962C8B-B14F-4D97-AF65-F5344CB8AC3E}">
        <p14:creationId xmlns:p14="http://schemas.microsoft.com/office/powerpoint/2010/main" val="4138406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E6B486-C26F-4FB3-BA6A-1CF3AEC12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-game </a:t>
            </a:r>
            <a:r>
              <a:rPr lang="it-IT" dirty="0" err="1"/>
              <a:t>phase</a:t>
            </a:r>
            <a:r>
              <a:rPr lang="it-IT" dirty="0"/>
              <a:t> - </a:t>
            </a:r>
            <a:r>
              <a:rPr lang="it-IT" dirty="0" err="1"/>
              <a:t>trello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1D56530-3C88-47EC-866C-84D6FB1DC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550" y="1893188"/>
            <a:ext cx="8477250" cy="4381586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7207890-8A9F-4631-8B0B-A01368D6E051}"/>
              </a:ext>
            </a:extLst>
          </p:cNvPr>
          <p:cNvSpPr txBox="1"/>
          <p:nvPr/>
        </p:nvSpPr>
        <p:spPr>
          <a:xfrm>
            <a:off x="838200" y="1893189"/>
            <a:ext cx="216031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/>
              <a:t>Velocità stimata: 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/>
              <a:t>Sprint previsti: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8185181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LeftStep">
      <a:dk1>
        <a:srgbClr val="000000"/>
      </a:dk1>
      <a:lt1>
        <a:srgbClr val="FFFFFF"/>
      </a:lt1>
      <a:dk2>
        <a:srgbClr val="292441"/>
      </a:dk2>
      <a:lt2>
        <a:srgbClr val="E2E8E5"/>
      </a:lt2>
      <a:accent1>
        <a:srgbClr val="EE6EB8"/>
      </a:accent1>
      <a:accent2>
        <a:srgbClr val="EB4EEA"/>
      </a:accent2>
      <a:accent3>
        <a:srgbClr val="B96EEE"/>
      </a:accent3>
      <a:accent4>
        <a:srgbClr val="694EEB"/>
      </a:accent4>
      <a:accent5>
        <a:srgbClr val="6E8EEE"/>
      </a:accent5>
      <a:accent6>
        <a:srgbClr val="38ADE8"/>
      </a:accent6>
      <a:hlink>
        <a:srgbClr val="558D6D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58A34E01316F8439D0AE3BCFE2030F9" ma:contentTypeVersion="9" ma:contentTypeDescription="Creare un nuovo documento." ma:contentTypeScope="" ma:versionID="7c2134c10ec1ed402a33881371dec721">
  <xsd:schema xmlns:xsd="http://www.w3.org/2001/XMLSchema" xmlns:xs="http://www.w3.org/2001/XMLSchema" xmlns:p="http://schemas.microsoft.com/office/2006/metadata/properties" xmlns:ns3="25379ffa-1be3-456e-9b5c-56d073d73bb0" xmlns:ns4="c1651439-6e46-4f78-9acb-4a905f92618b" targetNamespace="http://schemas.microsoft.com/office/2006/metadata/properties" ma:root="true" ma:fieldsID="7873dc0ee629dfc4c04e83bf8e29138d" ns3:_="" ns4:_="">
    <xsd:import namespace="25379ffa-1be3-456e-9b5c-56d073d73bb0"/>
    <xsd:import namespace="c1651439-6e46-4f78-9acb-4a905f92618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379ffa-1be3-456e-9b5c-56d073d73bb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651439-6e46-4f78-9acb-4a905f926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9E0BD47-3408-47D5-B2C8-3F96B66FF8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379ffa-1be3-456e-9b5c-56d073d73bb0"/>
    <ds:schemaRef ds:uri="c1651439-6e46-4f78-9acb-4a905f926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6F3B5D-C269-4066-A39B-9C9963EB4F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288AA1-C4F2-43EA-9993-6733F3BD58BF}">
  <ds:schemaRefs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elements/1.1/"/>
    <ds:schemaRef ds:uri="c1651439-6e46-4f78-9acb-4a905f92618b"/>
    <ds:schemaRef ds:uri="25379ffa-1be3-456e-9b5c-56d073d73bb0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207</Words>
  <Application>Microsoft Office PowerPoint</Application>
  <PresentationFormat>Widescreen</PresentationFormat>
  <Paragraphs>35</Paragraphs>
  <Slides>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The Hand Bold</vt:lpstr>
      <vt:lpstr>The Serif Hand Black</vt:lpstr>
      <vt:lpstr>SketchyVTI</vt:lpstr>
      <vt:lpstr>Software engineering </vt:lpstr>
      <vt:lpstr>Pre-game phase – CODING CONVENTION</vt:lpstr>
      <vt:lpstr>Pre-game phase - Architettura</vt:lpstr>
      <vt:lpstr>Pre-game phase – Definition of done</vt:lpstr>
      <vt:lpstr>Pre-game phase - trello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</dc:title>
  <dc:creator>ALBERTO PROVENZA</dc:creator>
  <cp:lastModifiedBy>Paola Passaro</cp:lastModifiedBy>
  <cp:revision>22</cp:revision>
  <dcterms:created xsi:type="dcterms:W3CDTF">2021-11-20T11:23:44Z</dcterms:created>
  <dcterms:modified xsi:type="dcterms:W3CDTF">2021-11-22T13:33:39Z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0x010100958A34E01316F8439D0AE3BCFE2030F9</vt:lpwstr>
  </property>
</Properties>
</file>

<file path=docProps/thumbnail.jpeg>
</file>